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62" r:id="rId3"/>
    <p:sldId id="263" r:id="rId4"/>
    <p:sldId id="265" r:id="rId5"/>
    <p:sldId id="270" r:id="rId6"/>
    <p:sldId id="266" r:id="rId7"/>
    <p:sldId id="271" r:id="rId8"/>
    <p:sldId id="269" r:id="rId9"/>
    <p:sldId id="268" r:id="rId10"/>
    <p:sldId id="272" r:id="rId11"/>
    <p:sldId id="267" r:id="rId12"/>
    <p:sldId id="264" r:id="rId13"/>
    <p:sldId id="274" r:id="rId14"/>
    <p:sldId id="275" r:id="rId15"/>
    <p:sldId id="276" r:id="rId16"/>
    <p:sldId id="277" r:id="rId17"/>
    <p:sldId id="279" r:id="rId18"/>
    <p:sldId id="278" r:id="rId19"/>
    <p:sldId id="290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93"/>
    <p:restoredTop sz="79696"/>
  </p:normalViewPr>
  <p:slideViewPr>
    <p:cSldViewPr snapToGrid="0" snapToObjects="1">
      <p:cViewPr>
        <p:scale>
          <a:sx n="78" d="100"/>
          <a:sy n="78" d="100"/>
        </p:scale>
        <p:origin x="1704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CADAFC-323A-2743-916F-AC77FC9E6769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22D7B-AB41-7549-A176-924FFF44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4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329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6572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758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6003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88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734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1075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199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in GD, you have to run through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samples in your training set to do a single update for a parameter in a particular iteration, in SGD, on the other hand, you use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 ONE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 SUBSET of training sample from your training set to do the update for a parameter in a particular iteration. If you use SUBSET, it is called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Minibatch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Stochastic gradient Descent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86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in GD, you have to run through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samples in your training set to do a single update for a parameter in a particular iteration, in SGD, on the other hand, you use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 ONE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 SUBSET of training sample from your training set to do the update for a parameter in a particular iteration. If you use SUBSET, it is called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Minibatch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Stochastic gradient Descent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79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78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499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82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666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37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67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Mathematically, one hot encoding produces a balanced matrix, which is easy to understand during complex computations inside algorithms.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11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London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022D7B-AB41-7549-A176-924FFF4437E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346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321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96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215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9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08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578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02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65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63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05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94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93D5D-2745-A04F-AF4B-012EF6F99D8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FA82A-C916-AE4B-862F-019CA176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29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4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72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131" y="443469"/>
            <a:ext cx="7994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How to design for a machine learning problem ?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3067" y="1099482"/>
            <a:ext cx="1794934" cy="47413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Data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08401" y="1855338"/>
            <a:ext cx="1879600" cy="7243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Feature Selection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08401" y="2850821"/>
            <a:ext cx="1879600" cy="58775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Model Selection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08401" y="3810000"/>
            <a:ext cx="1879600" cy="6211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52335" y="4988881"/>
            <a:ext cx="1591732" cy="5194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Evaluation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2"/>
          </p:cNvCxnSpPr>
          <p:nvPr/>
        </p:nvCxnSpPr>
        <p:spPr>
          <a:xfrm>
            <a:off x="4690534" y="1573615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90534" y="2506327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2"/>
            <a:endCxn id="10" idx="0"/>
          </p:cNvCxnSpPr>
          <p:nvPr/>
        </p:nvCxnSpPr>
        <p:spPr>
          <a:xfrm>
            <a:off x="4648201" y="3438572"/>
            <a:ext cx="0" cy="371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648201" y="4431145"/>
            <a:ext cx="0" cy="557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916934" y="1336548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879600" y="2233236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1916934" y="3159665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850934" y="4206330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>
            <a:off x="1842800" y="1336548"/>
            <a:ext cx="74134" cy="39120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endCxn id="11" idx="1"/>
          </p:cNvCxnSpPr>
          <p:nvPr/>
        </p:nvCxnSpPr>
        <p:spPr>
          <a:xfrm>
            <a:off x="1850934" y="5248598"/>
            <a:ext cx="2001401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13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131" y="443469"/>
            <a:ext cx="7994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Identify the problem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264615" y="2013469"/>
            <a:ext cx="2516901" cy="23037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Multi classification problem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148666" y="3574477"/>
            <a:ext cx="2167467" cy="1981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Binary classification problem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6825668" y="2440743"/>
            <a:ext cx="2793999" cy="18603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Classification problem</a:t>
            </a:r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776734" y="745237"/>
            <a:ext cx="2589265" cy="16955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Multi-variable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41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4" y="186872"/>
            <a:ext cx="10809666" cy="564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7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131" y="443469"/>
            <a:ext cx="7994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How to design for a machine learning problem ?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3067" y="1099482"/>
            <a:ext cx="1794934" cy="47413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Data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08401" y="1855338"/>
            <a:ext cx="1879600" cy="7243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Feature Selection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08401" y="2850821"/>
            <a:ext cx="1879600" cy="587751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Model Selection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08401" y="3810000"/>
            <a:ext cx="1879600" cy="62114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Learning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52335" y="4988881"/>
            <a:ext cx="1591732" cy="5194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Evaluation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2"/>
          </p:cNvCxnSpPr>
          <p:nvPr/>
        </p:nvCxnSpPr>
        <p:spPr>
          <a:xfrm>
            <a:off x="4690534" y="1573615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90534" y="2506327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2"/>
            <a:endCxn id="10" idx="0"/>
          </p:cNvCxnSpPr>
          <p:nvPr/>
        </p:nvCxnSpPr>
        <p:spPr>
          <a:xfrm>
            <a:off x="4648201" y="3438572"/>
            <a:ext cx="0" cy="371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648201" y="4431145"/>
            <a:ext cx="0" cy="557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916934" y="1336548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879600" y="2233236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1916934" y="3159665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850934" y="4206330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>
            <a:off x="1842800" y="1336548"/>
            <a:ext cx="74134" cy="39120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endCxn id="11" idx="1"/>
          </p:cNvCxnSpPr>
          <p:nvPr/>
        </p:nvCxnSpPr>
        <p:spPr>
          <a:xfrm>
            <a:off x="1850934" y="5248598"/>
            <a:ext cx="2001401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71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131" y="443469"/>
            <a:ext cx="7994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Actual learning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187" y="980720"/>
            <a:ext cx="6428014" cy="462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00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131" y="443469"/>
            <a:ext cx="7994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How to design for a machine learning problem ?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3067" y="1099482"/>
            <a:ext cx="1794934" cy="47413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Data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08401" y="1855338"/>
            <a:ext cx="1879600" cy="7243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Feature Selection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08401" y="2850821"/>
            <a:ext cx="1879600" cy="587751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Model Selection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08401" y="3810000"/>
            <a:ext cx="1879600" cy="62114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Learning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52335" y="4988881"/>
            <a:ext cx="1591732" cy="51943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Evaluation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7"/>
          <p:cNvCxnSpPr>
            <a:stCxn id="5" idx="2"/>
          </p:cNvCxnSpPr>
          <p:nvPr/>
        </p:nvCxnSpPr>
        <p:spPr>
          <a:xfrm>
            <a:off x="4690534" y="1573615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90534" y="2506327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2"/>
            <a:endCxn id="10" idx="0"/>
          </p:cNvCxnSpPr>
          <p:nvPr/>
        </p:nvCxnSpPr>
        <p:spPr>
          <a:xfrm>
            <a:off x="4648201" y="3438572"/>
            <a:ext cx="0" cy="371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648201" y="4431145"/>
            <a:ext cx="0" cy="557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916934" y="1336548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879600" y="2233236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1916934" y="3159665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850934" y="4206330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>
            <a:off x="1842800" y="1336548"/>
            <a:ext cx="74134" cy="39120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endCxn id="11" idx="1"/>
          </p:cNvCxnSpPr>
          <p:nvPr/>
        </p:nvCxnSpPr>
        <p:spPr>
          <a:xfrm>
            <a:off x="1850934" y="5248598"/>
            <a:ext cx="2001401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706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069286" cy="614589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Revisiting artificial neural networks</a:t>
            </a:r>
            <a:endParaRPr lang="en-US" sz="2400" b="1" dirty="0">
              <a:latin typeface="+mn-lt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194" y="1207521"/>
            <a:ext cx="6819900" cy="408940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742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069286" cy="614589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Given data from customers predict customer is about to stay or leave.</a:t>
            </a:r>
            <a:endParaRPr lang="en-US" sz="24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50409"/>
            <a:ext cx="10530886" cy="4009420"/>
          </a:xfrm>
        </p:spPr>
      </p:pic>
    </p:spTree>
    <p:extLst>
      <p:ext uri="{BB962C8B-B14F-4D97-AF65-F5344CB8AC3E}">
        <p14:creationId xmlns:p14="http://schemas.microsoft.com/office/powerpoint/2010/main" val="355916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069286" cy="614589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Revisiting artificial neural networks</a:t>
            </a:r>
            <a:endParaRPr lang="en-US" sz="24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28" y="365125"/>
            <a:ext cx="10564585" cy="5340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26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069286" cy="614589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Exercise</a:t>
            </a:r>
            <a:endParaRPr lang="en-US" sz="24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160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32933" y="338667"/>
            <a:ext cx="5317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Applications of Machine learning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31" y="1087967"/>
            <a:ext cx="10280069" cy="482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85514" cy="77946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Applications in Expedia</a:t>
            </a:r>
            <a:endParaRPr lang="en-US" sz="24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3030"/>
            <a:ext cx="10412186" cy="3755156"/>
          </a:xfrm>
        </p:spPr>
        <p:txBody>
          <a:bodyPr/>
          <a:lstStyle/>
          <a:p>
            <a:r>
              <a:rPr lang="en-US" dirty="0" smtClean="0"/>
              <a:t>Sentiment classifier for reviews</a:t>
            </a:r>
          </a:p>
          <a:p>
            <a:r>
              <a:rPr lang="en-US" dirty="0" smtClean="0"/>
              <a:t>Domain entity recognition in nautilus</a:t>
            </a:r>
          </a:p>
          <a:p>
            <a:r>
              <a:rPr lang="en-US" dirty="0" smtClean="0"/>
              <a:t>Auto-moderation/categorization of text reviews/photos</a:t>
            </a:r>
          </a:p>
          <a:p>
            <a:r>
              <a:rPr lang="en-US" dirty="0" smtClean="0"/>
              <a:t>Auto-categorization of lodging content</a:t>
            </a:r>
          </a:p>
          <a:p>
            <a:r>
              <a:rPr lang="en-US" dirty="0" smtClean="0"/>
              <a:t>Dynamic weights to scorers of various search results in ESS</a:t>
            </a:r>
          </a:p>
          <a:p>
            <a:r>
              <a:rPr lang="en-US" dirty="0" smtClean="0"/>
              <a:t>Many more </a:t>
            </a:r>
            <a:r>
              <a:rPr lang="mr-IN" dirty="0" smtClean="0"/>
              <a:t>…</a:t>
            </a:r>
            <a:r>
              <a:rPr lang="en-US" dirty="0" smtClean="0"/>
              <a:t>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4870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85514" cy="77946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Sentiment classifier  - Information Extraction Pipeline </a:t>
            </a:r>
            <a:endParaRPr lang="en-US" sz="24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3030"/>
            <a:ext cx="10412186" cy="3755156"/>
          </a:xfrm>
        </p:spPr>
        <p:txBody>
          <a:bodyPr>
            <a:normAutofit/>
          </a:bodyPr>
          <a:lstStyle/>
          <a:p>
            <a:r>
              <a:rPr lang="en-US" dirty="0" smtClean="0"/>
              <a:t>Concept Extraction</a:t>
            </a:r>
          </a:p>
          <a:p>
            <a:r>
              <a:rPr lang="en-US" dirty="0" smtClean="0"/>
              <a:t>Concept Resolution</a:t>
            </a:r>
          </a:p>
          <a:p>
            <a:r>
              <a:rPr lang="en-US" dirty="0" smtClean="0"/>
              <a:t>Sentiment Analysis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426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85514" cy="77946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Sentiment classifier  - Information Extraction Pipeline </a:t>
            </a:r>
            <a:endParaRPr lang="en-US" sz="2400" b="1" dirty="0">
              <a:latin typeface="+mn-lt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814" y="1144588"/>
            <a:ext cx="7948286" cy="4952182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605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85514" cy="77946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Sentiment classifier  - Information Extraction Pipeline </a:t>
            </a:r>
            <a:endParaRPr lang="en-US" sz="24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445" y="1323030"/>
            <a:ext cx="7603853" cy="4351338"/>
          </a:xfrm>
        </p:spPr>
      </p:pic>
    </p:spTree>
    <p:extLst>
      <p:ext uri="{BB962C8B-B14F-4D97-AF65-F5344CB8AC3E}">
        <p14:creationId xmlns:p14="http://schemas.microsoft.com/office/powerpoint/2010/main" val="2070770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85514" cy="77946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Sentiment classifier  - Information Extraction Pipeline </a:t>
            </a:r>
            <a:endParaRPr lang="en-US" sz="24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204" y="1144588"/>
            <a:ext cx="7573850" cy="4351338"/>
          </a:xfrm>
        </p:spPr>
      </p:pic>
    </p:spTree>
    <p:extLst>
      <p:ext uri="{BB962C8B-B14F-4D97-AF65-F5344CB8AC3E}">
        <p14:creationId xmlns:p14="http://schemas.microsoft.com/office/powerpoint/2010/main" val="678308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85514" cy="77946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Concept Extraction</a:t>
            </a:r>
            <a:endParaRPr lang="en-US" sz="24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325" y="1144588"/>
            <a:ext cx="6626863" cy="4351338"/>
          </a:xfrm>
        </p:spPr>
      </p:pic>
    </p:spTree>
    <p:extLst>
      <p:ext uri="{BB962C8B-B14F-4D97-AF65-F5344CB8AC3E}">
        <p14:creationId xmlns:p14="http://schemas.microsoft.com/office/powerpoint/2010/main" val="1552645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85514" cy="77946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Concept Extraction</a:t>
            </a:r>
            <a:endParaRPr lang="en-US" sz="24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052" y="1144588"/>
            <a:ext cx="8137662" cy="4351338"/>
          </a:xfrm>
        </p:spPr>
      </p:pic>
    </p:spTree>
    <p:extLst>
      <p:ext uri="{BB962C8B-B14F-4D97-AF65-F5344CB8AC3E}">
        <p14:creationId xmlns:p14="http://schemas.microsoft.com/office/powerpoint/2010/main" val="730340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85514" cy="77946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Sentiment Analysis</a:t>
            </a:r>
            <a:endParaRPr lang="en-US" sz="24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278" y="1323030"/>
            <a:ext cx="7628271" cy="4351338"/>
          </a:xfrm>
        </p:spPr>
      </p:pic>
    </p:spTree>
    <p:extLst>
      <p:ext uri="{BB962C8B-B14F-4D97-AF65-F5344CB8AC3E}">
        <p14:creationId xmlns:p14="http://schemas.microsoft.com/office/powerpoint/2010/main" val="7928600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85514" cy="77946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Sentiment Analysis</a:t>
            </a:r>
            <a:endParaRPr lang="en-US" sz="24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314" y="1220693"/>
            <a:ext cx="8821400" cy="4101489"/>
          </a:xfrm>
        </p:spPr>
      </p:pic>
      <p:sp>
        <p:nvSpPr>
          <p:cNvPr id="7" name="TextBox 6"/>
          <p:cNvSpPr txBox="1"/>
          <p:nvPr/>
        </p:nvSpPr>
        <p:spPr>
          <a:xfrm>
            <a:off x="1532164" y="5305036"/>
            <a:ext cx="8899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blog.monkeylearn.com</a:t>
            </a:r>
            <a:r>
              <a:rPr lang="en-US" dirty="0"/>
              <a:t>/aspect-analysis-from-reviews-using-machine-learning/</a:t>
            </a:r>
          </a:p>
        </p:txBody>
      </p:sp>
    </p:spTree>
    <p:extLst>
      <p:ext uri="{BB962C8B-B14F-4D97-AF65-F5344CB8AC3E}">
        <p14:creationId xmlns:p14="http://schemas.microsoft.com/office/powerpoint/2010/main" val="11993885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65414" y="365126"/>
            <a:ext cx="10488386" cy="679904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+mn-lt"/>
              </a:rPr>
              <a:t>Demo </a:t>
            </a:r>
            <a:endParaRPr lang="en-US" sz="2400" b="1" dirty="0">
              <a:latin typeface="+mn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109607" y="5061857"/>
            <a:ext cx="8033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It is a work by Brooke Cowan and </a:t>
            </a:r>
            <a:r>
              <a:rPr lang="en-US" smtClean="0"/>
              <a:t>Guy </a:t>
            </a:r>
            <a:r>
              <a:rPr lang="en-US" smtClean="0"/>
              <a:t>Masse from Expedia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133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52765" y="372533"/>
            <a:ext cx="5317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Naming few are: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506299" y="1274465"/>
            <a:ext cx="91270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S</a:t>
            </a:r>
            <a:r>
              <a:rPr lang="en-US" sz="2400" dirty="0" smtClean="0"/>
              <a:t>peech recognition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Voice/Face/Finger print recognition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Natural </a:t>
            </a:r>
            <a:r>
              <a:rPr lang="en-US" sz="2400" dirty="0"/>
              <a:t>Language Processing </a:t>
            </a:r>
            <a:r>
              <a:rPr lang="en-US" sz="2400" dirty="0" smtClean="0"/>
              <a:t> - Sentiment analysis/Language identification and translation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Medical diagnosis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Recommendations engines and Market basket analysis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Spam detection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Bioinformatics/computational biology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Content </a:t>
            </a:r>
            <a:r>
              <a:rPr lang="en-US" sz="2400" dirty="0"/>
              <a:t>(image, video, text) </a:t>
            </a:r>
            <a:r>
              <a:rPr lang="en-US" sz="2400" dirty="0" smtClean="0"/>
              <a:t>categorization</a:t>
            </a:r>
          </a:p>
        </p:txBody>
      </p:sp>
    </p:spTree>
    <p:extLst>
      <p:ext uri="{BB962C8B-B14F-4D97-AF65-F5344CB8AC3E}">
        <p14:creationId xmlns:p14="http://schemas.microsoft.com/office/powerpoint/2010/main" val="181560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131" y="443469"/>
            <a:ext cx="7994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How to design for a machine learning problem ?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3067" y="1099482"/>
            <a:ext cx="1794934" cy="474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Data</a:t>
            </a: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708401" y="1855338"/>
            <a:ext cx="1879600" cy="724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708401" y="2850821"/>
            <a:ext cx="1879600" cy="58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708401" y="3810000"/>
            <a:ext cx="1879600" cy="6211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52335" y="4988881"/>
            <a:ext cx="1591732" cy="5194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Evaluation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2"/>
          </p:cNvCxnSpPr>
          <p:nvPr/>
        </p:nvCxnSpPr>
        <p:spPr>
          <a:xfrm>
            <a:off x="4690534" y="1573615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90534" y="2506327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2"/>
            <a:endCxn id="10" idx="0"/>
          </p:cNvCxnSpPr>
          <p:nvPr/>
        </p:nvCxnSpPr>
        <p:spPr>
          <a:xfrm>
            <a:off x="4648201" y="3438572"/>
            <a:ext cx="0" cy="371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648201" y="4431145"/>
            <a:ext cx="0" cy="557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916934" y="1336548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879600" y="2233236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1916934" y="3159665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850934" y="4206330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>
            <a:off x="1842800" y="1336548"/>
            <a:ext cx="74134" cy="39120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endCxn id="11" idx="1"/>
          </p:cNvCxnSpPr>
          <p:nvPr/>
        </p:nvCxnSpPr>
        <p:spPr>
          <a:xfrm>
            <a:off x="1850934" y="5248598"/>
            <a:ext cx="2001401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02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131" y="443469"/>
            <a:ext cx="7994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How to design for a machine learning problem ?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3067" y="1099482"/>
            <a:ext cx="1794934" cy="474133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08401" y="1855338"/>
            <a:ext cx="1879600" cy="724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708401" y="2850821"/>
            <a:ext cx="1879600" cy="58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708401" y="3810000"/>
            <a:ext cx="1879600" cy="6211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52335" y="4988881"/>
            <a:ext cx="1591732" cy="5194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Evaluation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2"/>
          </p:cNvCxnSpPr>
          <p:nvPr/>
        </p:nvCxnSpPr>
        <p:spPr>
          <a:xfrm>
            <a:off x="4690534" y="1573615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90534" y="2506327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2"/>
            <a:endCxn id="10" idx="0"/>
          </p:cNvCxnSpPr>
          <p:nvPr/>
        </p:nvCxnSpPr>
        <p:spPr>
          <a:xfrm>
            <a:off x="4648201" y="3438572"/>
            <a:ext cx="0" cy="371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648201" y="4431145"/>
            <a:ext cx="0" cy="557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916934" y="1336548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879600" y="2233236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1916934" y="3159665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850934" y="4206330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>
            <a:off x="1842800" y="1336548"/>
            <a:ext cx="74134" cy="39120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endCxn id="11" idx="1"/>
          </p:cNvCxnSpPr>
          <p:nvPr/>
        </p:nvCxnSpPr>
        <p:spPr>
          <a:xfrm>
            <a:off x="1850934" y="5248598"/>
            <a:ext cx="2001401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2059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131" y="443469"/>
            <a:ext cx="7994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Data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30" y="1448862"/>
            <a:ext cx="10956389" cy="305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51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131" y="443469"/>
            <a:ext cx="7994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How to design for a machine learning problem ?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3067" y="1099482"/>
            <a:ext cx="1794934" cy="47413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Data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08401" y="1855338"/>
            <a:ext cx="1879600" cy="7243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Feature Selection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08401" y="2850821"/>
            <a:ext cx="1879600" cy="58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708401" y="3810000"/>
            <a:ext cx="1879600" cy="6211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52335" y="4988881"/>
            <a:ext cx="1591732" cy="5194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Evaluation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2"/>
          </p:cNvCxnSpPr>
          <p:nvPr/>
        </p:nvCxnSpPr>
        <p:spPr>
          <a:xfrm>
            <a:off x="4690534" y="1573615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90534" y="2506327"/>
            <a:ext cx="0" cy="344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2"/>
            <a:endCxn id="10" idx="0"/>
          </p:cNvCxnSpPr>
          <p:nvPr/>
        </p:nvCxnSpPr>
        <p:spPr>
          <a:xfrm>
            <a:off x="4648201" y="3438572"/>
            <a:ext cx="0" cy="371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648201" y="4431145"/>
            <a:ext cx="0" cy="557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916934" y="1336548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879600" y="2233236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1916934" y="3159665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850934" y="4206330"/>
            <a:ext cx="1791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>
            <a:off x="1842800" y="1336548"/>
            <a:ext cx="74134" cy="39120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endCxn id="11" idx="1"/>
          </p:cNvCxnSpPr>
          <p:nvPr/>
        </p:nvCxnSpPr>
        <p:spPr>
          <a:xfrm>
            <a:off x="1850934" y="5248598"/>
            <a:ext cx="2001401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1049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131" y="443469"/>
            <a:ext cx="7994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Feature scaling ,label encoding and one hot encoding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464" y="1776656"/>
            <a:ext cx="4288174" cy="3489611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130800" y="3521461"/>
            <a:ext cx="7281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8933" y="2004368"/>
            <a:ext cx="5228379" cy="298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380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52810"/>
            <a:ext cx="12192000" cy="10051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131" y="443469"/>
            <a:ext cx="7994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Split the data set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60400" y="3810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233" y="1430868"/>
            <a:ext cx="7700434" cy="395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72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3104</TotalTime>
  <Words>362</Words>
  <Application>Microsoft Macintosh PowerPoint</Application>
  <PresentationFormat>Widescreen</PresentationFormat>
  <Paragraphs>114</Paragraphs>
  <Slides>29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Revisiting artificial neural networks</vt:lpstr>
      <vt:lpstr>Given data from customers predict customer is about to stay or leave.</vt:lpstr>
      <vt:lpstr>Revisiting artificial neural networks</vt:lpstr>
      <vt:lpstr>Exercise</vt:lpstr>
      <vt:lpstr>Applications in Expedia</vt:lpstr>
      <vt:lpstr>Sentiment classifier  - Information Extraction Pipeline </vt:lpstr>
      <vt:lpstr>Sentiment classifier  - Information Extraction Pipeline </vt:lpstr>
      <vt:lpstr>Sentiment classifier  - Information Extraction Pipeline </vt:lpstr>
      <vt:lpstr>Sentiment classifier  - Information Extraction Pipeline </vt:lpstr>
      <vt:lpstr>Concept Extraction</vt:lpstr>
      <vt:lpstr>Concept Extraction</vt:lpstr>
      <vt:lpstr>Sentiment Analysis</vt:lpstr>
      <vt:lpstr>Sentiment Analysis</vt:lpstr>
      <vt:lpstr>Demo 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Anupama Bhati</cp:lastModifiedBy>
  <cp:revision>147</cp:revision>
  <dcterms:created xsi:type="dcterms:W3CDTF">2016-09-19T12:17:07Z</dcterms:created>
  <dcterms:modified xsi:type="dcterms:W3CDTF">2017-04-24T14:46:58Z</dcterms:modified>
</cp:coreProperties>
</file>

<file path=docProps/thumbnail.jpeg>
</file>